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5"/>
  </p:notesMasterIdLst>
  <p:sldIdLst>
    <p:sldId id="256" r:id="rId2"/>
    <p:sldId id="285" r:id="rId3"/>
    <p:sldId id="259" r:id="rId4"/>
    <p:sldId id="372" r:id="rId5"/>
    <p:sldId id="399" r:id="rId6"/>
    <p:sldId id="261" r:id="rId7"/>
    <p:sldId id="332" r:id="rId8"/>
    <p:sldId id="354" r:id="rId9"/>
    <p:sldId id="374" r:id="rId10"/>
    <p:sldId id="375" r:id="rId11"/>
    <p:sldId id="376" r:id="rId12"/>
    <p:sldId id="377" r:id="rId13"/>
    <p:sldId id="378" r:id="rId14"/>
    <p:sldId id="379" r:id="rId15"/>
    <p:sldId id="355" r:id="rId16"/>
    <p:sldId id="398" r:id="rId17"/>
    <p:sldId id="305" r:id="rId18"/>
    <p:sldId id="303" r:id="rId19"/>
    <p:sldId id="371" r:id="rId20"/>
    <p:sldId id="321" r:id="rId21"/>
    <p:sldId id="324" r:id="rId22"/>
    <p:sldId id="344" r:id="rId23"/>
    <p:sldId id="380" r:id="rId24"/>
    <p:sldId id="383" r:id="rId25"/>
    <p:sldId id="393" r:id="rId26"/>
    <p:sldId id="335" r:id="rId27"/>
    <p:sldId id="339" r:id="rId28"/>
    <p:sldId id="409" r:id="rId29"/>
    <p:sldId id="340" r:id="rId30"/>
    <p:sldId id="400" r:id="rId31"/>
    <p:sldId id="401" r:id="rId32"/>
    <p:sldId id="384" r:id="rId33"/>
    <p:sldId id="385" r:id="rId34"/>
    <p:sldId id="386" r:id="rId35"/>
    <p:sldId id="387" r:id="rId36"/>
    <p:sldId id="337" r:id="rId37"/>
    <p:sldId id="394" r:id="rId38"/>
    <p:sldId id="405" r:id="rId39"/>
    <p:sldId id="406" r:id="rId40"/>
    <p:sldId id="411" r:id="rId41"/>
    <p:sldId id="410" r:id="rId42"/>
    <p:sldId id="412" r:id="rId43"/>
    <p:sldId id="413" r:id="rId44"/>
    <p:sldId id="389" r:id="rId45"/>
    <p:sldId id="402" r:id="rId46"/>
    <p:sldId id="390" r:id="rId47"/>
    <p:sldId id="403" r:id="rId48"/>
    <p:sldId id="391" r:id="rId49"/>
    <p:sldId id="404" r:id="rId50"/>
    <p:sldId id="392" r:id="rId51"/>
    <p:sldId id="408" r:id="rId52"/>
    <p:sldId id="397" r:id="rId53"/>
    <p:sldId id="279" r:id="rId54"/>
  </p:sldIdLst>
  <p:sldSz cx="9144000" cy="6858000" type="screen4x3"/>
  <p:notesSz cx="6858000" cy="9144000"/>
  <p:embeddedFontLst>
    <p:embeddedFont>
      <p:font typeface="Sniglet" panose="020B0604020202020204" charset="0"/>
      <p:regular r:id="rId56"/>
    </p:embeddedFont>
    <p:embeddedFont>
      <p:font typeface="Dosis"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807" autoAdjust="0"/>
  </p:normalViewPr>
  <p:slideViewPr>
    <p:cSldViewPr>
      <p:cViewPr>
        <p:scale>
          <a:sx n="76" d="100"/>
          <a:sy n="76" d="100"/>
        </p:scale>
        <p:origin x="-1675" y="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Universidad\ISPP\REPOSITORIO\ISPP_A4MJ\Conocimiento\Metodolog&#237;a\Calculadora%20(version%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994743095111201"/>
          <c:y val="6.1865881432085892E-2"/>
          <c:w val="0.73231637572793706"/>
          <c:h val="0.61649467270996383"/>
        </c:manualLayout>
      </c:layout>
      <c:lineChart>
        <c:grouping val="standard"/>
        <c:varyColors val="0"/>
        <c:ser>
          <c:idx val="0"/>
          <c:order val="0"/>
          <c:tx>
            <c:v>Investment</c:v>
          </c:tx>
          <c:spPr>
            <a:ln w="44450"/>
          </c:spPr>
          <c:marker>
            <c:symbol val="none"/>
          </c:marker>
          <c:dPt>
            <c:idx val="5"/>
            <c:bubble3D val="0"/>
          </c:dPt>
          <c:val>
            <c:numRef>
              <c:f>Hoja2!$B$8:$B$19</c:f>
              <c:numCache>
                <c:formatCode>General</c:formatCode>
                <c:ptCount val="12"/>
                <c:pt idx="0">
                  <c:v>28208.333333333332</c:v>
                </c:pt>
                <c:pt idx="1">
                  <c:v>27416.666666666668</c:v>
                </c:pt>
                <c:pt idx="2">
                  <c:v>25962.5</c:v>
                </c:pt>
                <c:pt idx="3">
                  <c:v>24950</c:v>
                </c:pt>
                <c:pt idx="4">
                  <c:v>23937.5</c:v>
                </c:pt>
                <c:pt idx="5">
                  <c:v>21250</c:v>
                </c:pt>
                <c:pt idx="6">
                  <c:v>19958.333333333332</c:v>
                </c:pt>
                <c:pt idx="7">
                  <c:v>18666.666666666664</c:v>
                </c:pt>
                <c:pt idx="8">
                  <c:v>16100</c:v>
                </c:pt>
                <c:pt idx="9">
                  <c:v>14666.666666666668</c:v>
                </c:pt>
                <c:pt idx="10">
                  <c:v>13233.333333333334</c:v>
                </c:pt>
                <c:pt idx="11">
                  <c:v>11800</c:v>
                </c:pt>
              </c:numCache>
            </c:numRef>
          </c:val>
          <c:smooth val="0"/>
        </c:ser>
        <c:ser>
          <c:idx val="1"/>
          <c:order val="1"/>
          <c:tx>
            <c:v>Earnings</c:v>
          </c:tx>
          <c:spPr>
            <a:ln w="44450"/>
          </c:spPr>
          <c:marker>
            <c:symbol val="none"/>
          </c:marker>
          <c:val>
            <c:numRef>
              <c:f>Hoja2!$C$8:$C$19</c:f>
              <c:numCache>
                <c:formatCode>General</c:formatCode>
                <c:ptCount val="12"/>
                <c:pt idx="0">
                  <c:v>791.66666666666674</c:v>
                </c:pt>
                <c:pt idx="1">
                  <c:v>1583.3333333333335</c:v>
                </c:pt>
                <c:pt idx="2">
                  <c:v>3037.5</c:v>
                </c:pt>
                <c:pt idx="3">
                  <c:v>4050</c:v>
                </c:pt>
                <c:pt idx="4">
                  <c:v>5062.5</c:v>
                </c:pt>
                <c:pt idx="5">
                  <c:v>7750</c:v>
                </c:pt>
                <c:pt idx="6">
                  <c:v>9041.6666666666679</c:v>
                </c:pt>
                <c:pt idx="7">
                  <c:v>10333.333333333334</c:v>
                </c:pt>
                <c:pt idx="8">
                  <c:v>12900</c:v>
                </c:pt>
                <c:pt idx="9">
                  <c:v>14333.333333333332</c:v>
                </c:pt>
                <c:pt idx="10">
                  <c:v>15766.666666666666</c:v>
                </c:pt>
                <c:pt idx="11">
                  <c:v>17200</c:v>
                </c:pt>
              </c:numCache>
            </c:numRef>
          </c:val>
          <c:smooth val="0"/>
        </c:ser>
        <c:dLbls>
          <c:showLegendKey val="0"/>
          <c:showVal val="0"/>
          <c:showCatName val="0"/>
          <c:showSerName val="0"/>
          <c:showPercent val="0"/>
          <c:showBubbleSize val="0"/>
        </c:dLbls>
        <c:marker val="1"/>
        <c:smooth val="0"/>
        <c:axId val="166684672"/>
        <c:axId val="207967872"/>
      </c:lineChart>
      <c:catAx>
        <c:axId val="166684672"/>
        <c:scaling>
          <c:orientation val="minMax"/>
        </c:scaling>
        <c:delete val="0"/>
        <c:axPos val="b"/>
        <c:majorGridlines/>
        <c:minorGridlines/>
        <c:title>
          <c:tx>
            <c:rich>
              <a:bodyPr/>
              <a:lstStyle/>
              <a:p>
                <a:pPr>
                  <a:defRPr/>
                </a:pPr>
                <a:r>
                  <a:rPr lang="es-ES" sz="4000"/>
                  <a:t>Months</a:t>
                </a:r>
              </a:p>
            </c:rich>
          </c:tx>
          <c:layout/>
          <c:overlay val="0"/>
        </c:title>
        <c:majorTickMark val="none"/>
        <c:minorTickMark val="none"/>
        <c:tickLblPos val="nextTo"/>
        <c:txPr>
          <a:bodyPr/>
          <a:lstStyle/>
          <a:p>
            <a:pPr>
              <a:defRPr sz="3000"/>
            </a:pPr>
            <a:endParaRPr lang="es-ES"/>
          </a:p>
        </c:txPr>
        <c:crossAx val="207967872"/>
        <c:crosses val="autoZero"/>
        <c:auto val="1"/>
        <c:lblAlgn val="ctr"/>
        <c:lblOffset val="100"/>
        <c:noMultiLvlLbl val="0"/>
      </c:catAx>
      <c:valAx>
        <c:axId val="207967872"/>
        <c:scaling>
          <c:orientation val="minMax"/>
        </c:scaling>
        <c:delete val="0"/>
        <c:axPos val="l"/>
        <c:majorGridlines/>
        <c:title>
          <c:tx>
            <c:rich>
              <a:bodyPr/>
              <a:lstStyle/>
              <a:p>
                <a:pPr>
                  <a:defRPr/>
                </a:pPr>
                <a:r>
                  <a:rPr lang="es-ES" sz="4000"/>
                  <a:t>Euros</a:t>
                </a:r>
              </a:p>
            </c:rich>
          </c:tx>
          <c:layout/>
          <c:overlay val="0"/>
        </c:title>
        <c:numFmt formatCode="General" sourceLinked="1"/>
        <c:majorTickMark val="none"/>
        <c:minorTickMark val="none"/>
        <c:tickLblPos val="nextTo"/>
        <c:txPr>
          <a:bodyPr/>
          <a:lstStyle/>
          <a:p>
            <a:pPr>
              <a:defRPr sz="3000"/>
            </a:pPr>
            <a:endParaRPr lang="es-ES"/>
          </a:p>
        </c:txPr>
        <c:crossAx val="166684672"/>
        <c:crosses val="autoZero"/>
        <c:crossBetween val="between"/>
      </c:valAx>
    </c:plotArea>
    <c:legend>
      <c:legendPos val="r"/>
      <c:legendEntry>
        <c:idx val="0"/>
        <c:txPr>
          <a:bodyPr/>
          <a:lstStyle/>
          <a:p>
            <a:pPr>
              <a:defRPr sz="2600"/>
            </a:pPr>
            <a:endParaRPr lang="es-ES"/>
          </a:p>
        </c:txPr>
      </c:legendEntry>
      <c:legendEntry>
        <c:idx val="1"/>
        <c:txPr>
          <a:bodyPr/>
          <a:lstStyle/>
          <a:p>
            <a:pPr>
              <a:defRPr sz="2600"/>
            </a:pPr>
            <a:endParaRPr lang="es-ES"/>
          </a:p>
        </c:txPr>
      </c:legendEntry>
      <c:layout>
        <c:manualLayout>
          <c:xMode val="edge"/>
          <c:yMode val="edge"/>
          <c:x val="3.9349323011928774E-3"/>
          <c:y val="0.80657933976888951"/>
          <c:w val="0.21887222657986016"/>
          <c:h val="0.17162811691469443"/>
        </c:manualLayout>
      </c:layout>
      <c:overlay val="0"/>
      <c:txPr>
        <a:bodyPr/>
        <a:lstStyle/>
        <a:p>
          <a:pPr>
            <a:defRPr sz="3000"/>
          </a:pPr>
          <a:endParaRPr lang="es-E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Bienvenidos a la exposición de </a:t>
            </a:r>
            <a:r>
              <a:rPr lang="es-ES" baseline="0" dirty="0" err="1" smtClean="0"/>
              <a:t>ClimbCode</a:t>
            </a:r>
            <a:r>
              <a:rPr lang="es-ES" baseline="0" dirty="0" smtClean="0"/>
              <a:t>. Aquí os enseñaremos las principales características de nuestro proyecto y cómo se va desarrollando.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smtClean="0"/>
              <a:t>el jefe</a:t>
            </a:r>
            <a:r>
              <a:rPr lang="es-ES" baseline="0" dirty="0" smtClean="0"/>
              <a:t> de proyecto, </a:t>
            </a:r>
            <a:r>
              <a:rPr lang="es-ES" baseline="0" dirty="0"/>
              <a:t>Álvaro Domínguez, </a:t>
            </a:r>
            <a:r>
              <a:rPr lang="es-ES" baseline="0" dirty="0" smtClean="0"/>
              <a:t>el jefe de negocio…</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los ingenieros del</a:t>
            </a:r>
            <a:r>
              <a:rPr lang="es-ES" baseline="0" dirty="0" smtClean="0"/>
              <a:t> software: </a:t>
            </a:r>
            <a:r>
              <a:rPr lang="es-ES" baseline="0" dirty="0"/>
              <a:t>Andrés Fernández, 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Miguel Ángel</a:t>
            </a:r>
            <a:r>
              <a:rPr lang="es-ES" baseline="0" dirty="0"/>
              <a:t> Baños, 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a:t>
            </a:r>
            <a:r>
              <a:rPr lang="es-ES" dirty="0"/>
              <a:t>Jesús Sosa. </a:t>
            </a:r>
            <a:r>
              <a:rPr lang="es-ES" dirty="0" smtClean="0"/>
              <a:t>Estos somos los siete miembros del equipo.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explicar la</a:t>
            </a:r>
            <a:r>
              <a:rPr lang="es-ES" baseline="0" dirty="0" smtClean="0"/>
              <a:t>s funciones de </a:t>
            </a:r>
            <a:r>
              <a:rPr lang="es-ES" baseline="0" dirty="0" err="1" smtClean="0"/>
              <a:t>ClimbCode</a:t>
            </a:r>
            <a:r>
              <a:rPr lang="es-ES" baseline="0" dirty="0" smtClean="0"/>
              <a:t> y el entorno en el que se sitúa.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Ahora sabemos que la plataforma usará ejercicios interactivos, pero ¿de dónde salen?. La respuesta es que los crean programadores independientes, los cuales los publican y promocionan en nuestra plataforma para que los institutos y academias los compren y amplíen el catálogo de contenido que tienen a su disposición.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tipos de ejercicios que se crearán son de la rama científico-tecnológica del aprendizaje, además de añadir un poco de la rama de ciencias sociales. Por tanto las asignaturas a tratar en nuestra plataforma serían: Tecnología, Química, Física, Económicas y Matemáticas.</a:t>
            </a:r>
            <a:endParaRPr lang="es-ES" baseline="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Una vez adquiridos los ejercicios por parte de las escuelas, los profesores y alumnos podrán usarlos para apoyar su enseñanza y aprendizaje.</a:t>
            </a:r>
            <a:endParaRPr lang="es-ES" baseline="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administradores del sistema, deberemos poder registrar nuevas</a:t>
            </a:r>
            <a:r>
              <a:rPr lang="es-ES" baseline="0" dirty="0" smtClean="0"/>
              <a:t> escuelas para que éstas puedan gestionar sus alumnos y profesores, además de poder registrar nuevas asignaturas en el </a:t>
            </a:r>
            <a:r>
              <a:rPr lang="es-ES" baseline="0" dirty="0" err="1" smtClean="0"/>
              <a:t>sitema</a:t>
            </a:r>
            <a:r>
              <a:rPr lang="es-ES" baseline="0" dirty="0" smtClean="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Respecto a las fortalezas que tendría nuestro proyecto es que se diferencia mucho de nuestros competidores, porque éstos sólo se centran en una única función, ya sea gestión de documentos, educativa o enseñar a programar. Además, el no ser necesario saber programar siendo profesor o alumno hace que el uso de nuestra aplicación sea sencillo.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En cuanto a nuestras debilidades, encontramos la necesidad de que haya una carga inicial de contenido en la plataforma, sin la cual no podríamos despegar de ninguna manera. Además, sería difícil expandirse a otros sectores aparte del educativo dado lo centrada que está nuestra plataforma en él. Por último, si algún profesor tuviese una forma demasiado estandarizada de dar sus clases, sería difícil hacer encajar nuestra aplicación en su metodología de trabajo.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Pasando a las oportunidades, tenemos que nuestra plataforma presenta una gran extensibilidad, pudiendo añadírsele nuevas funcionalidades en un futuro para cubrir más de las necesidades de nuestro clientes. Además, podríamos realizar el salto a nuevas plataformas, como las tabletas, que están teniendo un elevado auge últimamente entre los docentes.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Finalmente, las amenazas a las que tendría que hacer frente nuestro proyecto son el hecho de que los competidores puedan usar nuestra idea para incluirla en sus productos y así hacer más dura nuestra competencia con ellos, y que además podemos subestimar la dificultad de incluir algunas de nuestras funcionalidades, lo que nos podría hacer incurrir en retrasos.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puntos principales que vamos a tratar son los siguientes: En primer lugar presentaremos la idea, luego al equipo de trabajo, después el MVP y el entorno de negocio del proyecto, las tecnologías que vamos a usar y por último el estado en el que se encuentra.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Viendo todo lo que ofrece </a:t>
            </a:r>
            <a:r>
              <a:rPr lang="es-ES" baseline="0" dirty="0" err="1" smtClean="0"/>
              <a:t>ClimbCode</a:t>
            </a:r>
            <a:r>
              <a:rPr lang="es-ES" baseline="0" dirty="0" smtClean="0"/>
              <a:t>, es lógico preguntarse cuánto costaría llevarlo a la práctica.</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Así, en los cuatro meses</a:t>
            </a:r>
            <a:r>
              <a:rPr lang="es-ES" baseline="0" dirty="0" smtClean="0"/>
              <a:t> de desarrollo del proyecto, trabajando diez horas semanales, tendríamos unos costes directos referentes a los salarios de nuestro equipo con valor de 16000 euros.</a:t>
            </a:r>
            <a:endParaRPr lang="es-ES" baseline="0" dirty="0"/>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En el caso de los costes indirectos, tendríamos un total de 4750 euros repartidos en nuestro espacio de </a:t>
            </a:r>
            <a:r>
              <a:rPr lang="es-ES" baseline="0" dirty="0" err="1" smtClean="0"/>
              <a:t>co-working</a:t>
            </a:r>
            <a:r>
              <a:rPr lang="es-ES" baseline="0" dirty="0" smtClean="0"/>
              <a:t>, el hosting de la aplicación y las amortizaciones de nuestros equipos de trabajo.</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Por último, en el </a:t>
            </a:r>
            <a:r>
              <a:rPr lang="es-ES" baseline="0" dirty="0" err="1" smtClean="0"/>
              <a:t>márketing</a:t>
            </a:r>
            <a:r>
              <a:rPr lang="es-ES" baseline="0" dirty="0" smtClean="0"/>
              <a:t> del producto invertiríamos un total de 4000 euros.</a:t>
            </a:r>
            <a:endParaRPr lang="es-E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Todos esos costes darían un total de 25000 euros, que añadiéndoles los 4000 que el equipo planea como reserva, resultaría en un total de 29000 euros.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recuperar esta inversión, tendríamos dos vías principales. La primera de ellas es la venta de licencias a las escuelas. Estas licencias les permitirían un acceso total a las funcionalidades de la plataforma durante un año académico, siendo necesaria su renovación cada año para seguir manteniendo los servicios. Además, estas licencias les permitiría registrar en el sistema un determinado número de usuarios y disponer de un número inicial de ejercicios gratuitos.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La segunda manera es mediante la venta de ejercicios. Los ejercicios tienen un precio de compra establecido que es pagado por las escuelas para ampliar su catálogo de contenido.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este precio, un porcentaje iría hacia el programador, actuando como elemento motivante para que cree más contenido, y otra parte sería para nosotros, en forma de beneficio.</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Observando estas formas</a:t>
            </a:r>
            <a:r>
              <a:rPr lang="es-ES" baseline="0" dirty="0" smtClean="0"/>
              <a:t> de ganar dinero, suponiendo solamente la venta de licencias, tendríamos la siguiente gráfica en la que vemos cómo lo debido de nuestra inversión va disminuyendo mientras aumentan nuestras ganancias y clientes. Así pues, partiendo de unas pocas licencias que se van incrementando cada mes, tendríamos nuestro punto de equilibrio a los 11 meses de lanzamiento del producto, con un total de 50 clientes entre los diferentes tamaños de licencia.</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hablar de la tecnología que usaremos para desarrollar el proyecto.</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desarrollar la parte principal de nuestra aplicación haremos uso de </a:t>
            </a:r>
            <a:r>
              <a:rPr lang="es-ES" baseline="0" dirty="0" err="1" smtClean="0"/>
              <a:t>PostgreSQL</a:t>
            </a:r>
            <a:r>
              <a:rPr lang="es-ES" baseline="0" dirty="0" smtClean="0"/>
              <a:t>, Django, </a:t>
            </a:r>
            <a:r>
              <a:rPr lang="es-ES" baseline="0" dirty="0" err="1" smtClean="0"/>
              <a:t>Bootstrap</a:t>
            </a:r>
            <a:r>
              <a:rPr lang="es-ES" baseline="0" dirty="0" smtClean="0"/>
              <a:t> y </a:t>
            </a:r>
            <a:r>
              <a:rPr lang="es-ES" baseline="0" dirty="0" err="1" smtClean="0"/>
              <a:t>Python</a:t>
            </a:r>
            <a:r>
              <a:rPr lang="es-ES" baseline="0"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parte de los ejercicios interactivos usaremos JavaScript, proporcionando </a:t>
            </a:r>
            <a:r>
              <a:rPr lang="es-ES" baseline="0" dirty="0" err="1" smtClean="0"/>
              <a:t>Ace</a:t>
            </a:r>
            <a:r>
              <a:rPr lang="es-ES" baseline="0" dirty="0" smtClean="0"/>
              <a:t> como ayuda de sintaxis para los programadores al hacer ejercicios y la librería Chart.js para realizar las gráficas de los ejercicios interactivos.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la parte de gestión del conocimiento y de seguimiento del proyecto, haremos uso de un repositorio </a:t>
            </a:r>
            <a:r>
              <a:rPr lang="es-ES" baseline="0" dirty="0" err="1" smtClean="0"/>
              <a:t>git</a:t>
            </a:r>
            <a:r>
              <a:rPr lang="es-ES" baseline="0" dirty="0" smtClean="0"/>
              <a:t> alojado en </a:t>
            </a:r>
            <a:r>
              <a:rPr lang="es-ES" baseline="0" dirty="0" err="1" smtClean="0"/>
              <a:t>github</a:t>
            </a:r>
            <a:r>
              <a:rPr lang="es-ES" baseline="0" dirty="0" smtClean="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primer</a:t>
            </a:r>
            <a:r>
              <a:rPr lang="es-ES" baseline="0" dirty="0" smtClean="0"/>
              <a:t> lugar presentaremos la idea de </a:t>
            </a:r>
            <a:r>
              <a:rPr lang="es-ES" baseline="0" dirty="0" err="1" smtClean="0"/>
              <a:t>ClimbCode</a:t>
            </a:r>
            <a:r>
              <a:rPr lang="es-ES" baseline="0" dirty="0" smtClean="0"/>
              <a:t>. Pero antes de eso me gustaría exponeros un par de hechos.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estas tecnologías, las de gestión del conocimiento son conocidas y usadas con frecuencia por el equipo. En cuanto a la tecnología de la base del proyecto, a pesar de ser conocida podría jugarnos malas pasadas por la falta de práctica y de uso. Por último, para la tecnología referente a los ejercicios sólo hemos partido de conocer lo que es, teniendo apenas conocimiento sobre ella.</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derivaría en riesgos de aprendizaje más o menos lento en caso de que fuese compleja esta tecnología, además de que la falta de práctica tanto en ella como en la tecnología base podría ocasionarnos problemas. Sin embargo, para la gestión del conocimiento no </a:t>
            </a:r>
            <a:r>
              <a:rPr lang="es-ES" baseline="0" dirty="0" err="1" smtClean="0"/>
              <a:t>preveemos</a:t>
            </a:r>
            <a:r>
              <a:rPr lang="es-ES" baseline="0" dirty="0" smtClean="0"/>
              <a:t> ningún tipo de incidente.</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Finalmente,</a:t>
            </a:r>
            <a:r>
              <a:rPr lang="es-ES" baseline="0" dirty="0" smtClean="0"/>
              <a:t> hablaremos de cómo se está desarrollando el proyecto.</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Actualmente llevamos gastado un total de 7800€, que es un 27% del total,</a:t>
            </a:r>
            <a:r>
              <a:rPr lang="es-ES" baseline="0" dirty="0" smtClean="0"/>
              <a:t> frente al 25% esperado, ya que al haber comenzado un nuevo mes hemos tenido que incluir el pago de costes indirectos para éste. En cuanto al tiempo, llevamos </a:t>
            </a:r>
            <a:r>
              <a:rPr lang="es-ES" baseline="0" smtClean="0"/>
              <a:t>invertidas 325h</a:t>
            </a:r>
            <a:r>
              <a:rPr lang="es-ES" baseline="0" dirty="0" smtClean="0"/>
              <a:t>, </a:t>
            </a:r>
            <a:r>
              <a:rPr lang="es-ES" baseline="0" smtClean="0"/>
              <a:t>un 29% </a:t>
            </a:r>
            <a:r>
              <a:rPr lang="es-ES" baseline="0" dirty="0" smtClean="0"/>
              <a:t>respecto </a:t>
            </a:r>
            <a:r>
              <a:rPr lang="es-ES" baseline="0" smtClean="0"/>
              <a:t>al 25% </a:t>
            </a:r>
            <a:r>
              <a:rPr lang="es-ES" baseline="0" dirty="0" smtClean="0"/>
              <a:t>esperado.</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mejor de los casos, esperamos gastar la mitad del dinero estimado, e invertir</a:t>
            </a:r>
            <a:r>
              <a:rPr lang="es-ES" baseline="0" dirty="0" smtClean="0"/>
              <a:t> la mitad de horas previstas para desarrollar el proyecto, lo que serían 14500 euros y 560h.</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smtClean="0"/>
              <a:t>En</a:t>
            </a:r>
            <a:r>
              <a:rPr lang="en-US" dirty="0" smtClean="0"/>
              <a:t> el </a:t>
            </a:r>
            <a:r>
              <a:rPr lang="en-US" dirty="0" err="1" smtClean="0"/>
              <a:t>peor</a:t>
            </a:r>
            <a:r>
              <a:rPr lang="en-US" dirty="0" smtClean="0"/>
              <a:t> de </a:t>
            </a:r>
            <a:r>
              <a:rPr lang="en-US" dirty="0" err="1" smtClean="0"/>
              <a:t>los</a:t>
            </a:r>
            <a:r>
              <a:rPr lang="en-US" dirty="0" smtClean="0"/>
              <a:t> </a:t>
            </a:r>
            <a:r>
              <a:rPr lang="en-US" dirty="0" err="1" smtClean="0"/>
              <a:t>casos</a:t>
            </a:r>
            <a:r>
              <a:rPr lang="en-US" dirty="0" smtClean="0"/>
              <a:t>, </a:t>
            </a:r>
            <a:r>
              <a:rPr lang="en-US" dirty="0" err="1" smtClean="0"/>
              <a:t>por</a:t>
            </a:r>
            <a:r>
              <a:rPr lang="en-US" dirty="0" smtClean="0"/>
              <a:t> el </a:t>
            </a:r>
            <a:r>
              <a:rPr lang="en-US" dirty="0" err="1" smtClean="0"/>
              <a:t>contrario</a:t>
            </a:r>
            <a:r>
              <a:rPr lang="en-US" dirty="0" smtClean="0"/>
              <a:t>,</a:t>
            </a:r>
            <a:r>
              <a:rPr lang="en-US" baseline="0" dirty="0" smtClean="0"/>
              <a:t> </a:t>
            </a:r>
            <a:r>
              <a:rPr lang="en-US" baseline="0" dirty="0" err="1" smtClean="0"/>
              <a:t>estimaríamos</a:t>
            </a:r>
            <a:r>
              <a:rPr lang="en-US" baseline="0" dirty="0" smtClean="0"/>
              <a:t> un </a:t>
            </a:r>
            <a:r>
              <a:rPr lang="en-US" baseline="0" dirty="0" err="1" smtClean="0"/>
              <a:t>gasto</a:t>
            </a:r>
            <a:r>
              <a:rPr lang="en-US" baseline="0" dirty="0" smtClean="0"/>
              <a:t> e </a:t>
            </a:r>
            <a:r>
              <a:rPr lang="en-US" baseline="0" dirty="0" err="1" smtClean="0"/>
              <a:t>inversión</a:t>
            </a:r>
            <a:r>
              <a:rPr lang="en-US" baseline="0" dirty="0" smtClean="0"/>
              <a:t> de horas el </a:t>
            </a:r>
            <a:r>
              <a:rPr lang="en-US" baseline="0" dirty="0" err="1" smtClean="0"/>
              <a:t>doble</a:t>
            </a:r>
            <a:r>
              <a:rPr lang="en-US" baseline="0" dirty="0" smtClean="0"/>
              <a:t> del normal, </a:t>
            </a:r>
            <a:r>
              <a:rPr lang="en-US" baseline="0" dirty="0" err="1" smtClean="0"/>
              <a:t>resultando</a:t>
            </a:r>
            <a:r>
              <a:rPr lang="en-US" baseline="0" dirty="0" smtClean="0"/>
              <a:t> </a:t>
            </a:r>
            <a:r>
              <a:rPr lang="en-US" baseline="0" dirty="0" err="1" smtClean="0"/>
              <a:t>en</a:t>
            </a:r>
            <a:r>
              <a:rPr lang="en-US" baseline="0" dirty="0" smtClean="0"/>
              <a:t> 58000 euros y 2240h</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las funcionalidades que llevamos hechas, en este sprint teníamos planeado hacer una primera iteración sobre el sistema de ejercicios interactivos, permitiendo crearlos y ejecutarlos, pero no persistirlos. Además, también esperábamos elaborar todos los CRUD principales de nuestro sistema para poder gestionar asignaturas, profesores, escuelas y alumnos.</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el desarrollo de estas funciones, hemos obtenido esta semana el modelo de dominio de nuestro proyecto. En él podemos ver, en primer lugar, cómo las escuelas pueden tener asociadas una serie de estudiantes, profesores y asignaturas, y cómo estas asignaturas están relacionadas con los profesores y los alumnos para poder ver su contenido.</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Siguiendo hacia la izquierda nuestro modelo, vemos cómo las escuelas tienen licencias asociadas para conocer su estado en el sistema, y cómo las escuelas y asignaturas interactúan comprando y “almacenando” ejercicios, respectivamente.</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Si nos centramos en las propias licencias, vemos que éstas parten de un tipo establecido de licencia, lo que nos permitiría adaptar la de cada escuela si se diese el caso, pudiendo identificarla con el tipo básico del que proviene.</a:t>
            </a:r>
          </a:p>
          <a:p>
            <a:pPr marL="0" lvl="0" indent="0">
              <a:spcBef>
                <a:spcPts val="0"/>
              </a:spcBef>
              <a:spcAft>
                <a:spcPts val="0"/>
              </a:spcAft>
              <a:buNone/>
            </a:pPr>
            <a:endParaRPr lang="es-ES"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smtClean="0"/>
              <a:t>Por</a:t>
            </a:r>
            <a:r>
              <a:rPr lang="es-ES" baseline="0" dirty="0" smtClean="0"/>
              <a:t> último, vemos cómo los programadores interactúan con los ejercicios como sus creadores.</a:t>
            </a:r>
          </a:p>
          <a:p>
            <a:pPr marL="0" lvl="0" indent="0">
              <a:spcBef>
                <a:spcPts val="0"/>
              </a:spcBef>
              <a:spcAft>
                <a:spcPts val="0"/>
              </a:spcAft>
              <a:buNone/>
            </a:pPr>
            <a:endParaRPr lang="es-ES" baseline="0" dirty="0" smtClean="0"/>
          </a:p>
          <a:p>
            <a:pPr marL="0" lvl="0" indent="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los ejercicios, vemos que contienen una serie de cajas de diferentes tipos, cuyo contenido daría lugar al ejercicio interactivo.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primero es, como vemos aquí, que la educación es una forma de desarrollar nuestras mejores habilidades. Todos estamos de acuerdo en que mediante la educación y el aprendizaje es como evolucionamos y mejoramos, ¿cierto?</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Respecto al</a:t>
            </a:r>
            <a:r>
              <a:rPr lang="es-ES" baseline="0" dirty="0" smtClean="0"/>
              <a:t> HTML y el CSS de la plataforma, hemos desarrollado una primera plantilla para ir implementando en el sistema, que iremos modificando conforme avancemos si es necesario.</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nuestro trabajo en la parte de los ejercicios interactivos, hemos logrado hacer nuestros primeros avances en la creación de gráficas, y ya somos capaces de crear</a:t>
            </a:r>
            <a:r>
              <a:rPr lang="es-ES" baseline="0" dirty="0" smtClean="0"/>
              <a:t> varias de ejemplo.</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 hemos</a:t>
            </a:r>
            <a:r>
              <a:rPr lang="es-ES" baseline="0" dirty="0" smtClean="0"/>
              <a:t> hecho una primera implementación de la vista de creación de ejercicios, permitiendo añadir código para ir montándolo y un botón para ejecutar el mismo y ver su resultado.</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a:t>
            </a:r>
            <a:r>
              <a:rPr lang="es-ES" baseline="0" dirty="0" smtClean="0"/>
              <a:t> último, en cuanto a la propia estructura de la aplicación, ya hemos montado el modelo Django completo, restando solamente crear lo equivalente a vistas y controladores para tener listas las funcionalidades completas.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las tareas desarrolladas por cada miembro del equipo,</a:t>
            </a:r>
            <a:r>
              <a:rPr lang="es-ES" baseline="0" dirty="0" smtClean="0"/>
              <a:t> Alejandro Román se ha centrado en trabajar en el sistema de ejercicios interactivos, buscando una manera de añadir gráficas e imágenes opcionales que se puedan ir actualizando al ejecutar el ejercicio. Además, ha contribuido a revisar la presentación de esta semana y el modelo UML del sistema. Esto le ha llevado un total de 16 horas.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Domínguez ha trabajado en la preparación de la presentación y en el informa de mejoras presentado a</a:t>
            </a:r>
            <a:r>
              <a:rPr lang="es-ES" baseline="0" dirty="0" smtClean="0"/>
              <a:t> los profesores al principio de la clase, así como en la revisión del modelo UML del sistema, lo que le ha costado un total de 21 horas de trabajo.</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Andrés Fernández</a:t>
            </a:r>
            <a:r>
              <a:rPr lang="es-ES" baseline="0" dirty="0" smtClean="0"/>
              <a:t> ha estado trabajando en la creación y el perfeccionamiento del modelo de dominio del sistema, así como en la revisión de la presentación de esta semana, con un total de 13 horas y media.</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Alejandro Garrido ha estado estandarizando</a:t>
            </a:r>
            <a:r>
              <a:rPr lang="es-ES" baseline="0" dirty="0" smtClean="0"/>
              <a:t> el HTML y el CSS de la aplicación, para facilitar la futura realización de las vistas y las interacciones en el sistema. Además ha contribuido en la revisión de la presentación de esta semana y en la del modelo UML. Esto le ha costado un total de casi 12 horas de trabajo.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Miguel</a:t>
            </a:r>
            <a:r>
              <a:rPr lang="es-ES" baseline="0" dirty="0" smtClean="0"/>
              <a:t> Ángel Baños ha trabajado en el sistema de ejercicios interactivos, estudiando y probando formas de realizar una primera implementación y participando en la revisión tanto del modelo UML como de la presentación, llevándole un total de 15 horas.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Sánchez ha estado creando el modelo en Django a</a:t>
            </a:r>
            <a:r>
              <a:rPr lang="es-ES" baseline="0" dirty="0" smtClean="0"/>
              <a:t> partir del modelo de dominio,  y ha contribuido en la revisión de la presentación y del modelo UML, lo que ha costado un total de casi 21 horas.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segundo hecho es que la función del software es hacer lo complejo más simple. Viendo las mejoras a procesos manuales que ha hecho el software, es lógico pensar esto también, ¿verdad?</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Jesús Sosa, por último, ha estado también</a:t>
            </a:r>
            <a:r>
              <a:rPr lang="es-ES" baseline="0" dirty="0" smtClean="0"/>
              <a:t> implementando el modelo Django y revisando la presentación y el modelo de dominio, con un total de 15 horas invertidas.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semana que viene, esperamos tener los CRUDS mencionados anteriormente operativos, pudiendo hacer una demostración en forma de vídeo o capturas de pantalla, así como una primera implementación del sistema de ejercicios interactivos, sin persistir éstos en la plataforma. La batería de contenido inicial la empezaríamos a crear en caso de no haber problemas con lo </a:t>
            </a:r>
            <a:r>
              <a:rPr lang="es-ES" baseline="0" smtClean="0"/>
              <a:t>mencionado anteriormente.</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nos dejaría para futuros </a:t>
            </a:r>
            <a:r>
              <a:rPr lang="es-ES" baseline="0" dirty="0" err="1" smtClean="0"/>
              <a:t>sprints</a:t>
            </a:r>
            <a:r>
              <a:rPr lang="es-ES" baseline="0" dirty="0" smtClean="0"/>
              <a:t> la implantación del sistema de transacciones, filtros de búsqueda y la persistencia de los ejercicios en la base de datos, junto con la batería inicial de contenido.</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Entonces me pregunto, ¿qué pasaría si combináramos los dos conceptos: La educación y el software? La respuesta a esto es </a:t>
            </a:r>
            <a:r>
              <a:rPr lang="es-ES" baseline="0" dirty="0" err="1" smtClean="0"/>
              <a:t>ClimbCode</a:t>
            </a:r>
            <a:r>
              <a:rPr lang="es-ES" baseline="0" dirty="0" smtClean="0"/>
              <a:t>, nuestra plataforma web, que actúa como apoyo a la enseñanza con ayuda de la programación y el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¿Cómo hace este apoyo? Simple, con la ayuda de ejercicios interactivos, que son una mezcla de los ejercicios en papel de toda la vida con la programación.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Pero entonces ¿Es necesario saber programar para usar nuestra plataforma en una escuela? La respuesta es que no, puesto que nuestros ejercicios interactivos están preparados para que profesores y alumnos puedan ejecutarlos sin conocimiento sobre la materia.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Habiendo visto qué tenemos entre manos, estas son las personas que están detrás del</a:t>
            </a:r>
            <a:r>
              <a:rPr lang="es-ES" baseline="0" dirty="0" smtClean="0"/>
              <a:t> desarrollo de </a:t>
            </a:r>
            <a:r>
              <a:rPr lang="es-ES" baseline="0" dirty="0" err="1" smtClean="0"/>
              <a:t>ClimbCode</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59" name="Shape 359"/>
          <p:cNvSpPr txBox="1">
            <a:spLocks noGrp="1"/>
          </p:cNvSpPr>
          <p:nvPr>
            <p:ph type="body" idx="1"/>
          </p:nvPr>
        </p:nvSpPr>
        <p:spPr>
          <a:xfrm>
            <a:off x="747925"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0" name="Shape 360"/>
          <p:cNvSpPr txBox="1">
            <a:spLocks noGrp="1"/>
          </p:cNvSpPr>
          <p:nvPr>
            <p:ph type="body" idx="2"/>
          </p:nvPr>
        </p:nvSpPr>
        <p:spPr>
          <a:xfrm>
            <a:off x="2953087"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1" name="Shape 361"/>
          <p:cNvSpPr txBox="1">
            <a:spLocks noGrp="1"/>
          </p:cNvSpPr>
          <p:nvPr>
            <p:ph type="body" idx="3"/>
          </p:nvPr>
        </p:nvSpPr>
        <p:spPr>
          <a:xfrm>
            <a:off x="5158248"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2" name="Shape 362"/>
          <p:cNvGrpSpPr/>
          <p:nvPr/>
        </p:nvGrpSpPr>
        <p:grpSpPr>
          <a:xfrm>
            <a:off x="7442903" y="-121539"/>
            <a:ext cx="1796289" cy="7107432"/>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92" name="Shape 392"/>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png"/><Relationship Id="rId10" Type="http://schemas.openxmlformats.org/officeDocument/2006/relationships/image" Target="../media/image27.jpeg"/><Relationship Id="rId4" Type="http://schemas.openxmlformats.org/officeDocument/2006/relationships/image" Target="../media/image22.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33.pn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1.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9.jpeg"/><Relationship Id="rId4" Type="http://schemas.openxmlformats.org/officeDocument/2006/relationships/image" Target="../media/image8.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6.gif"/><Relationship Id="rId5" Type="http://schemas.openxmlformats.org/officeDocument/2006/relationships/image" Target="../media/image54.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7.jpeg"/><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0.png"/><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5.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5.png"/><Relationship Id="rId4" Type="http://schemas.openxmlformats.org/officeDocument/2006/relationships/image" Target="../media/image13.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Software </a:t>
            </a:r>
            <a:r>
              <a:rPr lang="es-ES" sz="3000" dirty="0" err="1"/>
              <a:t>Engineer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Tree>
    <p:extLst>
      <p:ext uri="{BB962C8B-B14F-4D97-AF65-F5344CB8AC3E}">
        <p14:creationId xmlns:p14="http://schemas.microsoft.com/office/powerpoint/2010/main" val="21236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Software </a:t>
            </a:r>
            <a:r>
              <a:rPr lang="es-ES" sz="3000" dirty="0" err="1" smtClean="0"/>
              <a:t>Engineer</a:t>
            </a:r>
            <a:endParaRPr lang="es-ES" sz="3000" dirty="0"/>
          </a:p>
          <a:p>
            <a:pPr marL="0" indent="0">
              <a:buFont typeface="Dosis"/>
              <a:buNone/>
            </a:pPr>
            <a:endParaRPr lang="es-ES" dirty="0"/>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Tree>
    <p:extLst>
      <p:ext uri="{BB962C8B-B14F-4D97-AF65-F5344CB8AC3E}">
        <p14:creationId xmlns:p14="http://schemas.microsoft.com/office/powerpoint/2010/main" val="141404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a:t>
            </a:r>
          </a:p>
          <a:p>
            <a:pPr marL="69850" lvl="0" indent="0" algn="ctr">
              <a:spcBef>
                <a:spcPts val="0"/>
              </a:spcBef>
              <a:buNone/>
            </a:pPr>
            <a:r>
              <a:rPr lang="es-ES" sz="3000" dirty="0"/>
              <a:t> Software </a:t>
            </a:r>
            <a:r>
              <a:rPr lang="es-ES" sz="3000" dirty="0" err="1"/>
              <a:t>Engineer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Tree>
    <p:extLst>
      <p:ext uri="{BB962C8B-B14F-4D97-AF65-F5344CB8AC3E}">
        <p14:creationId xmlns:p14="http://schemas.microsoft.com/office/powerpoint/2010/main" val="3505679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MVP &amp; Business</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307837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4067801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433512"/>
            <a:ext cx="1930739" cy="2354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e=m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539" y="1746727"/>
            <a:ext cx="4093339" cy="19262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Math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101" y="3788072"/>
            <a:ext cx="4798503" cy="25192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Technology subj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76" y="1556792"/>
            <a:ext cx="2280296" cy="22802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Economic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3887146"/>
            <a:ext cx="2421180" cy="24211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Resultado de imagen de chart js"/>
          <p:cNvSpPr>
            <a:spLocks noChangeAspect="1" noChangeArrowheads="1"/>
          </p:cNvSpPr>
          <p:nvPr/>
        </p:nvSpPr>
        <p:spPr bwMode="auto">
          <a:xfrm>
            <a:off x="155575" y="-12652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Resultado de imagen de chart js"/>
          <p:cNvSpPr>
            <a:spLocks noChangeAspect="1" noChangeArrowheads="1"/>
          </p:cNvSpPr>
          <p:nvPr/>
        </p:nvSpPr>
        <p:spPr bwMode="auto">
          <a:xfrm>
            <a:off x="307975" y="-11128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8191283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Student</a:t>
            </a:r>
            <a:r>
              <a:rPr lang="es-ES" sz="3400" dirty="0"/>
              <a:t> &amp; </a:t>
            </a:r>
            <a:r>
              <a:rPr lang="es-ES" sz="3400" dirty="0" err="1"/>
              <a:t>Teacher</a:t>
            </a:r>
            <a:r>
              <a:rPr lang="es-ES" sz="3400" dirty="0"/>
              <a:t>:</a:t>
            </a: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223" y="2422265"/>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505" y="3573535"/>
            <a:ext cx="1372084" cy="137208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625"/>
          <p:cNvSpPr txBox="1">
            <a:spLocks/>
          </p:cNvSpPr>
          <p:nvPr/>
        </p:nvSpPr>
        <p:spPr>
          <a:xfrm>
            <a:off x="5375884" y="4862567"/>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9218" name="Picture 2" descr="C:\Users\ALVARO\Desktop\048-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135" y="2422265"/>
            <a:ext cx="3111518" cy="311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72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8"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Administrator</a:t>
            </a:r>
            <a:r>
              <a:rPr lang="es-ES" sz="3400" dirty="0"/>
              <a:t>:</a:t>
            </a:r>
          </a:p>
          <a:p>
            <a:pPr marL="0" lvl="0" indent="0" algn="just">
              <a:spcBef>
                <a:spcPts val="600"/>
              </a:spcBef>
              <a:spcAft>
                <a:spcPts val="0"/>
              </a:spcAft>
              <a:buNone/>
            </a:pPr>
            <a:endParaRPr sz="30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2050" name="Picture 2" descr="Resultado de imagen de administr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01345"/>
            <a:ext cx="4507368" cy="498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90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ALVARO\Desktop\Swot_espacio_cent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 y="1"/>
            <a:ext cx="9170404" cy="62914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ALVARO\Desktop\Code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464" y="1349538"/>
            <a:ext cx="1438897" cy="9167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Canc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4561" y="1299973"/>
            <a:ext cx="986154" cy="9486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ALVARO\Desktop\192874-2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651" y="841629"/>
            <a:ext cx="1967961" cy="196796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ALVARO\Desktop\image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6295" y="1132484"/>
            <a:ext cx="1776031" cy="17760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726" y="525795"/>
            <a:ext cx="2317458" cy="1852999"/>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766"/>
          <p:cNvSpPr/>
          <p:nvPr/>
        </p:nvSpPr>
        <p:spPr>
          <a:xfrm rot="4908871">
            <a:off x="2809369" y="3541950"/>
            <a:ext cx="1034310" cy="1937879"/>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35" name="Shape 768"/>
          <p:cNvSpPr/>
          <p:nvPr/>
        </p:nvSpPr>
        <p:spPr>
          <a:xfrm>
            <a:off x="2307293" y="1124745"/>
            <a:ext cx="2120691" cy="1684846"/>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Shape 547"/>
          <p:cNvSpPr txBox="1">
            <a:spLocks/>
          </p:cNvSpPr>
          <p:nvPr/>
        </p:nvSpPr>
        <p:spPr>
          <a:xfrm>
            <a:off x="432754" y="6246240"/>
            <a:ext cx="89888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a:t>
            </a:r>
            <a:r>
              <a:rPr lang="es-ES" sz="4000" dirty="0"/>
              <a:t>9</a:t>
            </a:r>
          </a:p>
        </p:txBody>
      </p:sp>
      <p:sp>
        <p:nvSpPr>
          <p:cNvPr id="29" name="Shape 733"/>
          <p:cNvSpPr/>
          <p:nvPr/>
        </p:nvSpPr>
        <p:spPr>
          <a:xfrm>
            <a:off x="7639767" y="3767041"/>
            <a:ext cx="1440034" cy="1382378"/>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pic>
        <p:nvPicPr>
          <p:cNvPr id="2050" name="Picture 2"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3667092"/>
            <a:ext cx="2999149" cy="1583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arg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7031" y="1591726"/>
            <a:ext cx="1567577" cy="157413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Extensibilit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36" y="3384301"/>
            <a:ext cx="2727360" cy="5655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n relacionad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030" y="3767041"/>
            <a:ext cx="1207220" cy="149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8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Idea</a:t>
            </a:r>
          </a:p>
          <a:p>
            <a:r>
              <a:rPr lang="es-ES" sz="3600" dirty="0" err="1" smtClean="0"/>
              <a:t>The</a:t>
            </a:r>
            <a:r>
              <a:rPr lang="es-ES" sz="3600" dirty="0" smtClean="0"/>
              <a:t> </a:t>
            </a:r>
            <a:r>
              <a:rPr lang="es-ES" sz="3600" dirty="0" err="1" smtClean="0"/>
              <a:t>Workgroup</a:t>
            </a:r>
            <a:endParaRPr lang="es-ES" sz="3600" dirty="0" smtClean="0"/>
          </a:p>
          <a:p>
            <a:r>
              <a:rPr lang="es-ES" sz="3600" dirty="0" smtClean="0"/>
              <a:t>MVP &amp; Business</a:t>
            </a:r>
            <a:endParaRPr lang="es-ES" sz="3600" dirty="0"/>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2123728" y="1484784"/>
            <a:ext cx="4825500" cy="1093200"/>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s-ES" sz="6000" b="0" dirty="0" err="1">
                <a:latin typeface="Sniglet" charset="0"/>
              </a:rPr>
              <a:t>How</a:t>
            </a:r>
            <a:r>
              <a:rPr lang="es-ES" sz="6000" b="0" dirty="0">
                <a:latin typeface="Sniglet" charset="0"/>
              </a:rPr>
              <a:t> </a:t>
            </a:r>
            <a:r>
              <a:rPr lang="es-ES" sz="6000" b="0" dirty="0" err="1">
                <a:latin typeface="Sniglet" charset="0"/>
              </a:rPr>
              <a:t>much</a:t>
            </a:r>
            <a:r>
              <a:rPr lang="en" sz="6000" b="0" dirty="0">
                <a:latin typeface="Sniglet" charset="0"/>
              </a:rPr>
              <a:t>?</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15" descr="C:\Users\ALVARO\Desktop\2b0baac2-e329-40a7-8518-d76434a0dd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611" y="2564904"/>
            <a:ext cx="3600400"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485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1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7" name="Shape 625"/>
          <p:cNvSpPr txBox="1">
            <a:spLocks/>
          </p:cNvSpPr>
          <p:nvPr/>
        </p:nvSpPr>
        <p:spPr>
          <a:xfrm>
            <a:off x="1614534" y="1750841"/>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Direct Costs: </a:t>
            </a:r>
            <a:r>
              <a:rPr lang="en" sz="4000" dirty="0" smtClean="0"/>
              <a:t>€16K</a:t>
            </a:r>
          </a:p>
          <a:p>
            <a:pPr algn="ctr"/>
            <a:r>
              <a:rPr lang="en" sz="4000" dirty="0" smtClean="0"/>
              <a:t>(Salaries) </a:t>
            </a:r>
            <a:endParaRPr lang="en" sz="4000" dirty="0"/>
          </a:p>
        </p:txBody>
      </p:sp>
      <p:grpSp>
        <p:nvGrpSpPr>
          <p:cNvPr id="8" name="Shape 631"/>
          <p:cNvGrpSpPr/>
          <p:nvPr/>
        </p:nvGrpSpPr>
        <p:grpSpPr>
          <a:xfrm>
            <a:off x="2985255" y="2944041"/>
            <a:ext cx="2941456" cy="1875085"/>
            <a:chOff x="1553100" y="2807121"/>
            <a:chExt cx="6037800" cy="1406314"/>
          </a:xfrm>
        </p:grpSpPr>
        <p:cxnSp>
          <p:nvCxnSpPr>
            <p:cNvPr id="9" name="Shape 632"/>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cxnSp>
          <p:nvCxnSpPr>
            <p:cNvPr id="10" name="Shape 633"/>
            <p:cNvCxnSpPr/>
            <p:nvPr/>
          </p:nvCxnSpPr>
          <p:spPr>
            <a:xfrm>
              <a:off x="1553100" y="4213436"/>
              <a:ext cx="6037800" cy="0"/>
            </a:xfrm>
            <a:prstGeom prst="straightConnector1">
              <a:avLst/>
            </a:prstGeom>
            <a:noFill/>
            <a:ln w="19050" cap="rnd" cmpd="sng">
              <a:solidFill>
                <a:srgbClr val="A4C2F4"/>
              </a:solidFill>
              <a:prstDash val="dash"/>
              <a:round/>
              <a:headEnd type="none" w="med" len="med"/>
              <a:tailEnd type="none" w="med" len="med"/>
            </a:ln>
          </p:spPr>
        </p:cxnSp>
      </p:grpSp>
      <p:sp>
        <p:nvSpPr>
          <p:cNvPr id="11" name="Shape 625"/>
          <p:cNvSpPr txBox="1">
            <a:spLocks/>
          </p:cNvSpPr>
          <p:nvPr/>
        </p:nvSpPr>
        <p:spPr>
          <a:xfrm>
            <a:off x="1761119" y="3356992"/>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Indirect Costs: </a:t>
            </a:r>
            <a:r>
              <a:rPr lang="en" sz="4000" dirty="0" smtClean="0"/>
              <a:t>€4,75K</a:t>
            </a:r>
          </a:p>
          <a:p>
            <a:pPr algn="ctr"/>
            <a:r>
              <a:rPr lang="en" sz="4000" dirty="0" smtClean="0"/>
              <a:t>(Co-working, hosting…)</a:t>
            </a:r>
            <a:endParaRPr lang="en" sz="4000" dirty="0"/>
          </a:p>
        </p:txBody>
      </p:sp>
      <p:sp>
        <p:nvSpPr>
          <p:cNvPr id="12" name="Shape 625"/>
          <p:cNvSpPr txBox="1">
            <a:spLocks/>
          </p:cNvSpPr>
          <p:nvPr/>
        </p:nvSpPr>
        <p:spPr>
          <a:xfrm>
            <a:off x="1473087" y="4736774"/>
            <a:ext cx="6221732"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800" dirty="0"/>
              <a:t/>
            </a:r>
            <a:br>
              <a:rPr lang="es-ES" sz="4800" dirty="0"/>
            </a:br>
            <a:r>
              <a:rPr lang="es-ES" sz="4000" dirty="0" smtClean="0"/>
              <a:t>Marketing: €4K</a:t>
            </a:r>
            <a:endParaRPr lang="en" sz="4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spTree>
    <p:extLst>
      <p:ext uri="{BB962C8B-B14F-4D97-AF65-F5344CB8AC3E}">
        <p14:creationId xmlns:p14="http://schemas.microsoft.com/office/powerpoint/2010/main" val="68985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11" name="Shape 625"/>
          <p:cNvSpPr txBox="1">
            <a:spLocks/>
          </p:cNvSpPr>
          <p:nvPr/>
        </p:nvSpPr>
        <p:spPr>
          <a:xfrm>
            <a:off x="107504" y="2832400"/>
            <a:ext cx="91440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5000" dirty="0" smtClean="0"/>
              <a:t>€25K + €4K </a:t>
            </a:r>
            <a:r>
              <a:rPr lang="en" sz="5000" dirty="0"/>
              <a:t>= </a:t>
            </a:r>
            <a:r>
              <a:rPr lang="en" sz="5000" dirty="0" smtClean="0"/>
              <a:t>€29K </a:t>
            </a:r>
            <a:endParaRPr lang="en" sz="5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spTree>
    <p:extLst>
      <p:ext uri="{BB962C8B-B14F-4D97-AF65-F5344CB8AC3E}">
        <p14:creationId xmlns:p14="http://schemas.microsoft.com/office/powerpoint/2010/main" val="2362383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00878"/>
            <a:ext cx="1574911" cy="1574911"/>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570">
            <a:extLst>
              <a:ext uri="{FF2B5EF4-FFF2-40B4-BE49-F238E27FC236}">
                <a16:creationId xmlns:a16="http://schemas.microsoft.com/office/drawing/2014/main" xmlns="" id="{A9450592-1C65-4035-8705-8AEC2AB7E5C2}"/>
              </a:ext>
            </a:extLst>
          </p:cNvPr>
          <p:cNvSpPr txBox="1">
            <a:spLocks/>
          </p:cNvSpPr>
          <p:nvPr/>
        </p:nvSpPr>
        <p:spPr>
          <a:xfrm>
            <a:off x="2915816" y="2526579"/>
            <a:ext cx="3070200" cy="13681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a:t>licenses</a:t>
            </a:r>
            <a:endParaRPr lang="es-ES" sz="4000" dirty="0"/>
          </a:p>
        </p:txBody>
      </p:sp>
      <p:pic>
        <p:nvPicPr>
          <p:cNvPr id="12"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823385"/>
            <a:ext cx="1293363" cy="17031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1386721"/>
            <a:ext cx="1112701" cy="9890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11" y="3741081"/>
            <a:ext cx="1666596" cy="1666596"/>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0">
            <a:extLst>
              <a:ext uri="{FF2B5EF4-FFF2-40B4-BE49-F238E27FC236}">
                <a16:creationId xmlns:a16="http://schemas.microsoft.com/office/drawing/2014/main" xmlns="" id="{A9450592-1C65-4035-8705-8AEC2AB7E5C2}"/>
              </a:ext>
            </a:extLst>
          </p:cNvPr>
          <p:cNvSpPr txBox="1">
            <a:spLocks/>
          </p:cNvSpPr>
          <p:nvPr/>
        </p:nvSpPr>
        <p:spPr>
          <a:xfrm>
            <a:off x="2677328" y="6143689"/>
            <a:ext cx="3576008" cy="645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smtClean="0"/>
              <a:t>exercises</a:t>
            </a:r>
            <a:endParaRPr lang="es-ES" sz="4000" dirty="0"/>
          </a:p>
        </p:txBody>
      </p:sp>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16" y="3741081"/>
            <a:ext cx="1029526" cy="102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1834" y="4460356"/>
            <a:ext cx="828166" cy="828166"/>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5125572" y="5243044"/>
            <a:ext cx="2255528" cy="533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t>Interactive</a:t>
            </a:r>
          </a:p>
        </p:txBody>
      </p:sp>
      <p:pic>
        <p:nvPicPr>
          <p:cNvPr id="19"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640" y="4298432"/>
            <a:ext cx="1296016" cy="115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56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6"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086" y="3705502"/>
            <a:ext cx="2225402" cy="1978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15" descr="C:\Users\ALVARO\Desktop\2b0baac2-e329-40a7-8518-d76434a0dd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46" y="2298317"/>
            <a:ext cx="2623423" cy="26234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LVARO\Desktop\Programad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442" y="3208512"/>
            <a:ext cx="2124150" cy="20803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70">
            <a:extLst>
              <a:ext uri="{FF2B5EF4-FFF2-40B4-BE49-F238E27FC236}">
                <a16:creationId xmlns:a16="http://schemas.microsoft.com/office/drawing/2014/main" xmlns="" id="{A9450592-1C65-4035-8705-8AEC2AB7E5C2}"/>
              </a:ext>
            </a:extLst>
          </p:cNvPr>
          <p:cNvSpPr txBox="1">
            <a:spLocks/>
          </p:cNvSpPr>
          <p:nvPr/>
        </p:nvSpPr>
        <p:spPr>
          <a:xfrm>
            <a:off x="1639648" y="550324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smtClean="0"/>
              <a:t>Programmer</a:t>
            </a:r>
            <a:r>
              <a:rPr lang="es-ES" sz="4600" dirty="0" smtClean="0"/>
              <a:t> </a:t>
            </a:r>
            <a:r>
              <a:rPr lang="es-ES" sz="4600" dirty="0" err="1" smtClean="0"/>
              <a:t>gets</a:t>
            </a:r>
            <a:r>
              <a:rPr lang="es-ES" sz="4600" dirty="0" smtClean="0"/>
              <a:t> </a:t>
            </a:r>
            <a:r>
              <a:rPr lang="es-ES" sz="4600" dirty="0" err="1" smtClean="0"/>
              <a:t>money</a:t>
            </a:r>
            <a:endParaRPr lang="es-ES" sz="4600" dirty="0"/>
          </a:p>
        </p:txBody>
      </p:sp>
      <p:sp>
        <p:nvSpPr>
          <p:cNvPr id="18" name="Shape 570">
            <a:extLst>
              <a:ext uri="{FF2B5EF4-FFF2-40B4-BE49-F238E27FC236}">
                <a16:creationId xmlns:a16="http://schemas.microsoft.com/office/drawing/2014/main" xmlns="" id="{A9450592-1C65-4035-8705-8AEC2AB7E5C2}"/>
              </a:ext>
            </a:extLst>
          </p:cNvPr>
          <p:cNvSpPr txBox="1">
            <a:spLocks/>
          </p:cNvSpPr>
          <p:nvPr/>
        </p:nvSpPr>
        <p:spPr>
          <a:xfrm>
            <a:off x="4860032" y="2065312"/>
            <a:ext cx="4772248"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t> </a:t>
            </a:r>
            <a:r>
              <a:rPr lang="es-ES" sz="4600" dirty="0" err="1" smtClean="0"/>
              <a:t>ClimbCode</a:t>
            </a:r>
            <a:endParaRPr lang="es-ES" sz="4600" dirty="0"/>
          </a:p>
        </p:txBody>
      </p:sp>
      <p:pic>
        <p:nvPicPr>
          <p:cNvPr id="15"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298317"/>
            <a:ext cx="2225402" cy="1978135"/>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70">
            <a:extLst>
              <a:ext uri="{FF2B5EF4-FFF2-40B4-BE49-F238E27FC236}">
                <a16:creationId xmlns:a16="http://schemas.microsoft.com/office/drawing/2014/main" xmlns="" id="{A9450592-1C65-4035-8705-8AEC2AB7E5C2}"/>
              </a:ext>
            </a:extLst>
          </p:cNvPr>
          <p:cNvSpPr txBox="1">
            <a:spLocks/>
          </p:cNvSpPr>
          <p:nvPr/>
        </p:nvSpPr>
        <p:spPr>
          <a:xfrm>
            <a:off x="3668289" y="3602846"/>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
        <p:nvSpPr>
          <p:cNvPr id="22" name="Shape 570">
            <a:extLst>
              <a:ext uri="{FF2B5EF4-FFF2-40B4-BE49-F238E27FC236}">
                <a16:creationId xmlns:a16="http://schemas.microsoft.com/office/drawing/2014/main" xmlns="" id="{A9450592-1C65-4035-8705-8AEC2AB7E5C2}"/>
              </a:ext>
            </a:extLst>
          </p:cNvPr>
          <p:cNvSpPr txBox="1">
            <a:spLocks/>
          </p:cNvSpPr>
          <p:nvPr/>
        </p:nvSpPr>
        <p:spPr>
          <a:xfrm>
            <a:off x="3668289" y="2176128"/>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Tree>
    <p:extLst>
      <p:ext uri="{BB962C8B-B14F-4D97-AF65-F5344CB8AC3E}">
        <p14:creationId xmlns:p14="http://schemas.microsoft.com/office/powerpoint/2010/main" val="3397960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27"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a:t>
            </a:r>
            <a:r>
              <a:rPr lang="en" sz="4800" dirty="0" smtClean="0"/>
              <a:t>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graphicFrame>
        <p:nvGraphicFramePr>
          <p:cNvPr id="5" name="8 Gráfico"/>
          <p:cNvGraphicFramePr>
            <a:graphicFrameLocks/>
          </p:cNvGraphicFramePr>
          <p:nvPr>
            <p:extLst>
              <p:ext uri="{D42A27DB-BD31-4B8C-83A1-F6EECF244321}">
                <p14:modId xmlns:p14="http://schemas.microsoft.com/office/powerpoint/2010/main" val="567015163"/>
              </p:ext>
            </p:extLst>
          </p:nvPr>
        </p:nvGraphicFramePr>
        <p:xfrm>
          <a:off x="74375" y="1484784"/>
          <a:ext cx="9036496" cy="47525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56348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7</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Interactive</a:t>
            </a:r>
            <a:r>
              <a:rPr lang="es-ES" sz="4000" dirty="0" smtClean="0"/>
              <a:t> </a:t>
            </a:r>
            <a:r>
              <a:rPr lang="es-ES" sz="4000" dirty="0" err="1" smtClean="0"/>
              <a:t>Exercises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9</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9652417"/>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512168">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TEAM</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EXPERIENCED</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KNOWN</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Tree>
    <p:extLst>
      <p:ext uri="{BB962C8B-B14F-4D97-AF65-F5344CB8AC3E}">
        <p14:creationId xmlns:p14="http://schemas.microsoft.com/office/powerpoint/2010/main" val="3752414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82147566"/>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512168">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LACK OF PRACTICE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4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Tree>
    <p:extLst>
      <p:ext uri="{BB962C8B-B14F-4D97-AF65-F5344CB8AC3E}">
        <p14:creationId xmlns:p14="http://schemas.microsoft.com/office/powerpoint/2010/main" val="57441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Status</a:t>
            </a:r>
            <a:endParaRPr sz="6000" dirty="0"/>
          </a:p>
        </p:txBody>
      </p:sp>
    </p:spTree>
    <p:extLst>
      <p:ext uri="{BB962C8B-B14F-4D97-AF65-F5344CB8AC3E}">
        <p14:creationId xmlns:p14="http://schemas.microsoft.com/office/powerpoint/2010/main" val="26758411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LVARO\Downloads\29Porciento_tiemp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28" y="1844824"/>
            <a:ext cx="9649071" cy="3312368"/>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2038119" y="5617487"/>
            <a:ext cx="5402492"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€25%, 25% h</a:t>
            </a:r>
            <a:endParaRPr lang="en" sz="4000" dirty="0"/>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€27%, </a:t>
            </a:r>
            <a:r>
              <a:rPr lang="en" sz="4000" dirty="0"/>
              <a:t>2</a:t>
            </a:r>
            <a:r>
              <a:rPr lang="en" sz="4000" dirty="0" smtClean="0"/>
              <a:t>9% h</a:t>
            </a:r>
            <a:endParaRPr lang="en" sz="4000" dirty="0"/>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€7,8K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1187623" y="4318095"/>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325 h</a:t>
            </a:r>
            <a:endParaRPr lang="en" sz="4000" dirty="0"/>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1120 h</a:t>
            </a:r>
            <a:endParaRPr lang="en" sz="4000" dirty="0"/>
          </a:p>
        </p:txBody>
      </p:sp>
    </p:spTree>
    <p:extLst>
      <p:ext uri="{BB962C8B-B14F-4D97-AF65-F5344CB8AC3E}">
        <p14:creationId xmlns:p14="http://schemas.microsoft.com/office/powerpoint/2010/main" val="3300023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5"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7"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a:t>
            </a:r>
            <a:r>
              <a:rPr lang="en" sz="4000" dirty="0" smtClean="0"/>
              <a:t>0%</a:t>
            </a:r>
            <a:endParaRPr lang="en" sz="4000" dirty="0"/>
          </a:p>
        </p:txBody>
      </p:sp>
      <p:sp>
        <p:nvSpPr>
          <p:cNvPr id="8"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a:t>
            </a:r>
            <a:r>
              <a:rPr lang="en" sz="4000" dirty="0"/>
              <a:t>1</a:t>
            </a:r>
            <a:r>
              <a:rPr lang="en" sz="4000" dirty="0" smtClean="0"/>
              <a:t>00%</a:t>
            </a:r>
            <a:endParaRPr lang="en" sz="4000" dirty="0"/>
          </a:p>
        </p:txBody>
      </p:sp>
      <p:sp>
        <p:nvSpPr>
          <p:cNvPr id="9"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Best: 50%</a:t>
            </a:r>
            <a:endParaRPr lang="en" sz="4000" dirty="0"/>
          </a:p>
        </p:txBody>
      </p:sp>
      <p:sp>
        <p:nvSpPr>
          <p:cNvPr id="15"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213022" y="376194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4098" name="Picture 2" descr="C:\Users\ALVARO\Downloads\BarraOptim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3238"/>
            <a:ext cx="9144000" cy="771525"/>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16691" y="381476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€14,5K</a:t>
            </a:r>
          </a:p>
          <a:p>
            <a:pPr algn="ctr"/>
            <a:r>
              <a:rPr lang="en" sz="4000" dirty="0" smtClean="0"/>
              <a:t>560 h</a:t>
            </a:r>
            <a:endParaRPr lang="en" sz="4000" dirty="0"/>
          </a:p>
        </p:txBody>
      </p:sp>
    </p:spTree>
    <p:extLst>
      <p:ext uri="{BB962C8B-B14F-4D97-AF65-F5344CB8AC3E}">
        <p14:creationId xmlns:p14="http://schemas.microsoft.com/office/powerpoint/2010/main" val="12207772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7"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a:t>
            </a:r>
            <a:r>
              <a:rPr lang="en" sz="4000" dirty="0" smtClean="0"/>
              <a:t>00%</a:t>
            </a:r>
            <a:endParaRPr lang="en" sz="4000" dirty="0"/>
          </a:p>
        </p:txBody>
      </p:sp>
      <p:sp>
        <p:nvSpPr>
          <p:cNvPr id="8"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9"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Worst: 200%</a:t>
            </a:r>
            <a:endParaRPr lang="en" sz="4000" dirty="0"/>
          </a:p>
        </p:txBody>
      </p:sp>
      <p:sp>
        <p:nvSpPr>
          <p:cNvPr id="10"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100%</a:t>
            </a:r>
            <a:endParaRPr lang="en" sz="4000" dirty="0"/>
          </a:p>
        </p:txBody>
      </p:sp>
      <p:sp>
        <p:nvSpPr>
          <p:cNvPr id="11" name="Shape 625"/>
          <p:cNvSpPr txBox="1">
            <a:spLocks/>
          </p:cNvSpPr>
          <p:nvPr/>
        </p:nvSpPr>
        <p:spPr>
          <a:xfrm>
            <a:off x="3566655" y="3800475"/>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307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9144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7149012" y="3723361"/>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€58K</a:t>
            </a:r>
            <a:endParaRPr lang="en" sz="4000" dirty="0"/>
          </a:p>
        </p:txBody>
      </p:sp>
      <p:sp>
        <p:nvSpPr>
          <p:cNvPr id="15" name="Shape 625"/>
          <p:cNvSpPr txBox="1">
            <a:spLocks/>
          </p:cNvSpPr>
          <p:nvPr/>
        </p:nvSpPr>
        <p:spPr>
          <a:xfrm>
            <a:off x="7136595" y="4252899"/>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2240h</a:t>
            </a:r>
            <a:endParaRPr lang="en" sz="4000" dirty="0"/>
          </a:p>
        </p:txBody>
      </p:sp>
      <p:sp>
        <p:nvSpPr>
          <p:cNvPr id="16"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Tree>
    <p:extLst>
      <p:ext uri="{BB962C8B-B14F-4D97-AF65-F5344CB8AC3E}">
        <p14:creationId xmlns:p14="http://schemas.microsoft.com/office/powerpoint/2010/main" val="12948936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 </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140767"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Captura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05" y="0"/>
            <a:ext cx="8457999" cy="621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2997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LVARO\Desktop\Captura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 y="416985"/>
            <a:ext cx="9145607" cy="553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50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ALVARO\Desktop\Captura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25" y="-21017"/>
            <a:ext cx="6111081" cy="687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64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a:latin typeface="Dosis" panose="020B0604020202020204" charset="0"/>
              </a:rPr>
              <a:t>Let us think of education as the means of developing our greatest </a:t>
            </a:r>
            <a:r>
              <a:rPr lang="en-US" sz="5400" i="1" dirty="0" smtClean="0">
                <a:latin typeface="Dosis" panose="020B0604020202020204" charset="0"/>
              </a:rPr>
              <a:t>abilities</a:t>
            </a:r>
            <a:r>
              <a:rPr lang="es-ES" sz="5400" i="1" dirty="0" smtClean="0">
                <a:latin typeface="Dosis" panose="020B0604020202020204" charset="0"/>
              </a:rPr>
              <a:t>"</a:t>
            </a:r>
          </a:p>
          <a:p>
            <a:pPr marL="0" lvl="0" indent="0">
              <a:buNone/>
            </a:pPr>
            <a:r>
              <a:rPr lang="es-ES" sz="5400" i="1" dirty="0" smtClean="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19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7" y="2276872"/>
            <a:ext cx="9125403" cy="368125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HTML &amp; CSS: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804858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esktop\a89bf5c5-4eb9-404b-9407-1ca3324c5bc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 y="2060848"/>
            <a:ext cx="9140158" cy="417646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798815" y="1412776"/>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smtClean="0"/>
              <a:t>Charts: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496850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Interactive</a:t>
            </a:r>
            <a:r>
              <a:rPr lang="es-ES" sz="3600" dirty="0" smtClean="0"/>
              <a:t> </a:t>
            </a:r>
            <a:r>
              <a:rPr lang="es-ES" sz="3600" dirty="0" err="1" smtClean="0"/>
              <a:t>Exercises</a:t>
            </a:r>
            <a:r>
              <a:rPr lang="es-ES" sz="3600" dirty="0" smtClean="0"/>
              <a:t>: </a:t>
            </a:r>
            <a:endParaRPr lang="es-ES" sz="3600" dirty="0"/>
          </a:p>
          <a:p>
            <a:pPr marL="0" lvl="0" indent="0" rtl="0">
              <a:spcBef>
                <a:spcPts val="600"/>
              </a:spcBef>
              <a:spcAft>
                <a:spcPts val="0"/>
              </a:spcAft>
              <a:buNone/>
            </a:pPr>
            <a:endParaRPr sz="3000" dirty="0"/>
          </a:p>
        </p:txBody>
      </p:sp>
      <p:pic>
        <p:nvPicPr>
          <p:cNvPr id="9219" name="Picture 3" descr="C:\Users\ALVARO\Downloads\image_2018-03-15_18-49-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 y="2442626"/>
            <a:ext cx="9176465" cy="32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8741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44" name="Picture 4"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37757"/>
            <a:ext cx="8008237" cy="67824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de administr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548680"/>
            <a:ext cx="1074122" cy="118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661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3893" y="414908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a:t>
            </a:r>
            <a:r>
              <a:rPr lang="es-ES" sz="3000" dirty="0" smtClean="0"/>
              <a:t>Rodríguez</a:t>
            </a:r>
          </a:p>
          <a:p>
            <a:pPr marL="69850" indent="0" algn="ctr">
              <a:spcBef>
                <a:spcPts val="0"/>
              </a:spcBef>
              <a:buFont typeface="Dosis"/>
              <a:buNone/>
            </a:pPr>
            <a:r>
              <a:rPr lang="es-ES" sz="3000" dirty="0" smtClean="0"/>
              <a:t>16 h </a:t>
            </a:r>
            <a:endParaRPr lang="es-ES" sz="3000" dirty="0"/>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pic>
        <p:nvPicPr>
          <p:cNvPr id="10"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760" y="3531663"/>
            <a:ext cx="3096344" cy="21442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271" y="1889903"/>
            <a:ext cx="1568977" cy="15402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1700808"/>
            <a:ext cx="1707090" cy="183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643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a:t>
            </a:r>
            <a:r>
              <a:rPr lang="es-ES" sz="3000" dirty="0" smtClean="0"/>
              <a:t>Núñez</a:t>
            </a:r>
          </a:p>
          <a:p>
            <a:pPr marL="69850" indent="0" algn="ctr">
              <a:buFont typeface="Dosis"/>
              <a:buNone/>
            </a:pPr>
            <a:r>
              <a:rPr lang="es-ES" sz="3000" dirty="0" smtClean="0"/>
              <a:t>21 h</a:t>
            </a:r>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3074"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24" y="1739585"/>
            <a:ext cx="2022512" cy="198543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esultado de imagen de Repo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6" descr="Resultado de imagen de Repo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080"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113" y="4060602"/>
            <a:ext cx="2502617" cy="27973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523" y="1606379"/>
            <a:ext cx="2211510" cy="237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5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smtClean="0"/>
              <a:t>Alés</a:t>
            </a:r>
            <a:endParaRPr lang="es-ES" sz="3000" dirty="0" smtClean="0"/>
          </a:p>
          <a:p>
            <a:pPr marL="69850" lvl="0" indent="0" algn="ctr">
              <a:spcBef>
                <a:spcPts val="0"/>
              </a:spcBef>
              <a:buNone/>
            </a:pPr>
            <a:r>
              <a:rPr lang="es-ES" sz="3000" dirty="0" smtClean="0"/>
              <a:t>13h 30 min</a:t>
            </a:r>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4098" name="Picture 2" descr="Resultado de imagen de U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262" y="1738268"/>
            <a:ext cx="2179711" cy="23377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9612" y="4509120"/>
            <a:ext cx="1853009" cy="181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0183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a:t>
            </a:r>
            <a:r>
              <a:rPr lang="es-ES" sz="3000" dirty="0" smtClean="0"/>
              <a:t>Resina</a:t>
            </a:r>
          </a:p>
          <a:p>
            <a:pPr marL="69850" lvl="0" indent="0" algn="ctr">
              <a:spcBef>
                <a:spcPts val="0"/>
              </a:spcBef>
              <a:buNone/>
            </a:pPr>
            <a:r>
              <a:rPr lang="es-ES" sz="3000" dirty="0" smtClean="0"/>
              <a:t>11h 44 min</a:t>
            </a:r>
          </a:p>
          <a:p>
            <a:pPr marL="69850" lvl="0" indent="0" algn="ctr">
              <a:spcBef>
                <a:spcPts val="0"/>
              </a:spcBef>
              <a:buNone/>
            </a:pPr>
            <a:r>
              <a:rPr lang="es-ES" sz="3000" dirty="0" smtClean="0"/>
              <a:t> </a:t>
            </a: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5122" name="Picture 2" descr="Resultado de imagen de HT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92361"/>
            <a:ext cx="2650282" cy="2650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901" y="4305431"/>
            <a:ext cx="1802454" cy="1769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4773" y="4305431"/>
            <a:ext cx="1877731" cy="201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693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a:t>
            </a:r>
            <a:r>
              <a:rPr lang="es-ES" sz="3000" dirty="0" smtClean="0"/>
              <a:t>Carretón</a:t>
            </a:r>
          </a:p>
          <a:p>
            <a:pPr marL="69850" indent="0" algn="ctr">
              <a:buFont typeface="Dosis"/>
              <a:buNone/>
            </a:pPr>
            <a:r>
              <a:rPr lang="es-ES" sz="3000" dirty="0" smtClean="0"/>
              <a:t>15 h</a:t>
            </a:r>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pic>
        <p:nvPicPr>
          <p:cNvPr id="10"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1534006"/>
            <a:ext cx="2740306" cy="27403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1217" y="4733162"/>
            <a:ext cx="1774117" cy="17415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4509119"/>
            <a:ext cx="2025942" cy="21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371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a:t>
            </a:r>
            <a:r>
              <a:rPr lang="es-ES" sz="3000" dirty="0" smtClean="0"/>
              <a:t>López</a:t>
            </a:r>
          </a:p>
          <a:p>
            <a:pPr marL="69850" lvl="0" indent="0" algn="ctr">
              <a:spcBef>
                <a:spcPts val="0"/>
              </a:spcBef>
              <a:buNone/>
            </a:pPr>
            <a:r>
              <a:rPr lang="es-ES" sz="3000" dirty="0" smtClean="0"/>
              <a:t>20 h 42 min</a:t>
            </a: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a:t>
            </a:r>
            <a:r>
              <a:rPr lang="es-ES" sz="4000" dirty="0"/>
              <a:t>9</a:t>
            </a:r>
          </a:p>
        </p:txBody>
      </p:sp>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003442"/>
            <a:ext cx="2121953" cy="20830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6182" y="3918424"/>
            <a:ext cx="2027471" cy="217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53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smtClean="0">
                <a:latin typeface="Dosis" panose="020B0604020202020204" charset="0"/>
              </a:rPr>
              <a:t>Software’s function is to make the complex, simple</a:t>
            </a:r>
            <a:r>
              <a:rPr lang="es-ES" sz="5400" i="1" dirty="0" smtClean="0">
                <a:latin typeface="Dosis" panose="020B0604020202020204" charset="0"/>
              </a:rPr>
              <a:t>"</a:t>
            </a:r>
          </a:p>
          <a:p>
            <a:pPr marL="0" lvl="0" indent="0">
              <a:buNone/>
            </a:pPr>
            <a:r>
              <a:rPr lang="es-ES" sz="5400" i="1" dirty="0" smtClean="0">
                <a:latin typeface="Dosis" panose="020B0604020202020204" charset="0"/>
              </a:rPr>
              <a:t>Grady </a:t>
            </a:r>
            <a:r>
              <a:rPr lang="es-ES" sz="5400" i="1" dirty="0" err="1" smtClean="0">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4" name="Shape 547"/>
          <p:cNvSpPr txBox="1">
            <a:spLocks/>
          </p:cNvSpPr>
          <p:nvPr/>
        </p:nvSpPr>
        <p:spPr>
          <a:xfrm>
            <a:off x="323528" y="6083109"/>
            <a:ext cx="86409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07"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539552" y="4561470"/>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a:t>
            </a:r>
            <a:r>
              <a:rPr lang="es-ES" sz="3000" dirty="0" smtClean="0"/>
              <a:t>Sánchez</a:t>
            </a:r>
          </a:p>
          <a:p>
            <a:pPr marL="69850" lvl="0" indent="0" algn="ctr">
              <a:spcBef>
                <a:spcPts val="0"/>
              </a:spcBef>
              <a:buNone/>
            </a:pPr>
            <a:r>
              <a:rPr lang="es-ES" sz="3000" dirty="0" smtClean="0"/>
              <a:t>15h 10 min</a:t>
            </a:r>
          </a:p>
          <a:p>
            <a:pPr marL="69850" lvl="0" indent="0" algn="ctr">
              <a:spcBef>
                <a:spcPts val="0"/>
              </a:spcBef>
              <a:buNone/>
            </a:pPr>
            <a:r>
              <a:rPr lang="es-ES" sz="3000" dirty="0" smtClean="0"/>
              <a:t> </a:t>
            </a:r>
            <a:endParaRPr dirty="0"/>
          </a:p>
        </p:txBody>
      </p:sp>
      <p:pic>
        <p:nvPicPr>
          <p:cNvPr id="8"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01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3944654"/>
            <a:ext cx="1949159" cy="19134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3696271"/>
            <a:ext cx="2247266" cy="241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66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2815532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Future</a:t>
            </a:r>
            <a:r>
              <a:rPr lang="es-ES" sz="4000" dirty="0"/>
              <a:t> </a:t>
            </a:r>
            <a:r>
              <a:rPr lang="es-ES" sz="4000" dirty="0" err="1"/>
              <a:t>Sprints</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628800"/>
            <a:ext cx="2821705" cy="28217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1839" y="2287726"/>
            <a:ext cx="2016225" cy="2016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023" y="3862625"/>
            <a:ext cx="1679857" cy="1679857"/>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043608" y="5273795"/>
            <a:ext cx="3941423" cy="989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4100"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4721" y="4226965"/>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52</a:t>
            </a:r>
            <a:endParaRPr lang="es-ES" sz="4000" dirty="0"/>
          </a:p>
        </p:txBody>
      </p:sp>
    </p:spTree>
    <p:extLst>
      <p:ext uri="{BB962C8B-B14F-4D97-AF65-F5344CB8AC3E}">
        <p14:creationId xmlns:p14="http://schemas.microsoft.com/office/powerpoint/2010/main" val="1661382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smtClean="0"/>
              <a:t>53</a:t>
            </a:r>
            <a:endParaRPr lang="es-ES" sz="4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Shape 625"/>
          <p:cNvSpPr txBox="1">
            <a:spLocks/>
          </p:cNvSpPr>
          <p:nvPr/>
        </p:nvSpPr>
        <p:spPr>
          <a:xfrm>
            <a:off x="5148064" y="2922660"/>
            <a:ext cx="1512168" cy="13727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21" name="Shape 768"/>
          <p:cNvSpPr/>
          <p:nvPr/>
        </p:nvSpPr>
        <p:spPr>
          <a:xfrm>
            <a:off x="451386" y="2708920"/>
            <a:ext cx="2032382" cy="1800200"/>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2" name="Shape 625"/>
          <p:cNvSpPr txBox="1">
            <a:spLocks/>
          </p:cNvSpPr>
          <p:nvPr/>
        </p:nvSpPr>
        <p:spPr>
          <a:xfrm>
            <a:off x="2411760" y="3300000"/>
            <a:ext cx="1042756" cy="8459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8000" dirty="0"/>
              <a:t>+</a:t>
            </a:r>
          </a:p>
        </p:txBody>
      </p:sp>
      <p:sp>
        <p:nvSpPr>
          <p:cNvPr id="16"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Fot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Fo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caa847b4-3789-4be3-86d4-8accf29d21b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87" y="2961887"/>
            <a:ext cx="1466379" cy="9342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232639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813" y="160631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2487" y="3376724"/>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27" name="Shape 625"/>
          <p:cNvSpPr txBox="1">
            <a:spLocks/>
          </p:cNvSpPr>
          <p:nvPr/>
        </p:nvSpPr>
        <p:spPr>
          <a:xfrm>
            <a:off x="5904148"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
        <p:nvSpPr>
          <p:cNvPr id="7" name="AutoShape 6" descr="[Foto]"/>
          <p:cNvSpPr>
            <a:spLocks noChangeAspect="1" noChangeArrowheads="1"/>
          </p:cNvSpPr>
          <p:nvPr/>
        </p:nvSpPr>
        <p:spPr bwMode="auto">
          <a:xfrm>
            <a:off x="155575" y="-1165225"/>
            <a:ext cx="24765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59297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2305</TotalTime>
  <Words>2781</Words>
  <Application>Microsoft Office PowerPoint</Application>
  <PresentationFormat>Presentación en pantalla (4:3)</PresentationFormat>
  <Paragraphs>308</Paragraphs>
  <Slides>53</Slides>
  <Notes>53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53</vt:i4>
      </vt:variant>
    </vt:vector>
  </HeadingPairs>
  <TitlesOfParts>
    <vt:vector size="57"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The Workgroup</vt:lpstr>
      <vt:lpstr>The Workgroup</vt:lpstr>
      <vt:lpstr>The Workgroup</vt:lpstr>
      <vt:lpstr>The Workgroup</vt:lpstr>
      <vt:lpstr>The Workgroup</vt:lpstr>
      <vt:lpstr>MVP &amp; Business</vt:lpstr>
      <vt:lpstr>MVP &amp; Business</vt:lpstr>
      <vt:lpstr>MVP &amp; Business</vt:lpstr>
      <vt:lpstr>MVP &amp; Business</vt:lpstr>
      <vt:lpstr>MVP &amp; Business</vt:lpstr>
      <vt:lpstr>Presentación de PowerPoint</vt:lpstr>
      <vt:lpstr>Presentación de PowerPoint</vt:lpstr>
      <vt:lpstr>MVP &amp; Business</vt:lpstr>
      <vt:lpstr>MVP &amp; Business</vt:lpstr>
      <vt:lpstr>Presentación de PowerPoint</vt:lpstr>
      <vt:lpstr>MVP &amp; Business</vt:lpstr>
      <vt:lpstr>MVP &amp; Business</vt:lpstr>
      <vt:lpstr>Technology</vt:lpstr>
      <vt:lpstr>Technology</vt:lpstr>
      <vt:lpstr>Technology</vt:lpstr>
      <vt:lpstr>Technology</vt:lpstr>
      <vt:lpstr>Presentación de PowerPoint</vt:lpstr>
      <vt:lpstr>Presentación de PowerPoint</vt:lpstr>
      <vt:lpstr>Status</vt:lpstr>
      <vt:lpstr>Status</vt:lpstr>
      <vt:lpstr>Status</vt:lpstr>
      <vt:lpstr>Status</vt:lpstr>
      <vt:lpstr>Status</vt:lpstr>
      <vt:lpstr>Status Capturas</vt:lpstr>
      <vt:lpstr>Status Capturas</vt:lpstr>
      <vt:lpstr>Status Capturas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194</cp:revision>
  <dcterms:modified xsi:type="dcterms:W3CDTF">2018-03-16T15:28:36Z</dcterms:modified>
</cp:coreProperties>
</file>